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2" r:id="rId3"/>
    <p:sldId id="280" r:id="rId4"/>
    <p:sldId id="263" r:id="rId5"/>
    <p:sldId id="264" r:id="rId6"/>
    <p:sldId id="265" r:id="rId7"/>
    <p:sldId id="284" r:id="rId8"/>
    <p:sldId id="257" r:id="rId9"/>
    <p:sldId id="267" r:id="rId10"/>
    <p:sldId id="274" r:id="rId11"/>
    <p:sldId id="279" r:id="rId12"/>
    <p:sldId id="285" r:id="rId13"/>
    <p:sldId id="268" r:id="rId14"/>
    <p:sldId id="269" r:id="rId15"/>
    <p:sldId id="275" r:id="rId16"/>
    <p:sldId id="276" r:id="rId17"/>
    <p:sldId id="277" r:id="rId18"/>
    <p:sldId id="278" r:id="rId19"/>
    <p:sldId id="286" r:id="rId20"/>
    <p:sldId id="270" r:id="rId21"/>
    <p:sldId id="271" r:id="rId22"/>
    <p:sldId id="281" r:id="rId23"/>
    <p:sldId id="283" r:id="rId24"/>
    <p:sldId id="282" r:id="rId25"/>
    <p:sldId id="266" r:id="rId26"/>
    <p:sldId id="287" r:id="rId27"/>
    <p:sldId id="289" r:id="rId28"/>
    <p:sldId id="288" r:id="rId29"/>
    <p:sldId id="290" r:id="rId30"/>
    <p:sldId id="26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8" autoAdjust="0"/>
    <p:restoredTop sz="94660"/>
  </p:normalViewPr>
  <p:slideViewPr>
    <p:cSldViewPr snapToGrid="0">
      <p:cViewPr varScale="1">
        <p:scale>
          <a:sx n="72" d="100"/>
          <a:sy n="72" d="100"/>
        </p:scale>
        <p:origin x="5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4/12/2023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4/12/2023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4/12/2023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migrationdataportal.org/regional-data-overview/migration-data-northern-america" TargetMode="External"/><Relationship Id="rId2" Type="http://schemas.openxmlformats.org/officeDocument/2006/relationships/hyperlink" Target="https://www.pewresearch.org/hispanic/2018/11/15/facts-on-u-s-immigran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7200" dirty="0"/>
              <a:t>Growth of world population and prediction</a:t>
            </a:r>
            <a:endParaRPr lang="en-US" sz="7200" dirty="0"/>
          </a:p>
        </p:txBody>
      </p:sp>
      <p:sp>
        <p:nvSpPr>
          <p:cNvPr id="3" name="Subtitle 2"/>
          <p:cNvSpPr>
            <a:spLocks noGrp="1"/>
          </p:cNvSpPr>
          <p:nvPr>
            <p:ph type="subTitle" idx="1"/>
          </p:nvPr>
        </p:nvSpPr>
        <p:spPr>
          <a:xfrm>
            <a:off x="871065" y="4468031"/>
            <a:ext cx="8418709" cy="2038184"/>
          </a:xfrm>
        </p:spPr>
        <p:txBody>
          <a:bodyPr>
            <a:normAutofit fontScale="92500" lnSpcReduction="10000"/>
          </a:bodyPr>
          <a:lstStyle/>
          <a:p>
            <a:r>
              <a:rPr lang="en-CA" i="1" dirty="0"/>
              <a:t>Presented By:</a:t>
            </a:r>
          </a:p>
          <a:p>
            <a:r>
              <a:rPr lang="en-CA" dirty="0"/>
              <a:t>Happiness </a:t>
            </a:r>
            <a:r>
              <a:rPr lang="en-CA" dirty="0" err="1"/>
              <a:t>Ndubisi</a:t>
            </a:r>
            <a:r>
              <a:rPr lang="en-CA" dirty="0"/>
              <a:t> 041075639</a:t>
            </a:r>
            <a:endParaRPr lang="en-US" dirty="0"/>
          </a:p>
          <a:p>
            <a:r>
              <a:rPr lang="en-CA" dirty="0"/>
              <a:t>Palak </a:t>
            </a:r>
            <a:r>
              <a:rPr lang="en-CA" dirty="0" err="1"/>
              <a:t>Rohela</a:t>
            </a:r>
            <a:r>
              <a:rPr lang="en-CA" dirty="0"/>
              <a:t> 041089784</a:t>
            </a:r>
            <a:endParaRPr lang="en-US" dirty="0"/>
          </a:p>
          <a:p>
            <a:r>
              <a:rPr lang="en-CA" dirty="0" err="1"/>
              <a:t>Karandeep</a:t>
            </a:r>
            <a:r>
              <a:rPr lang="en-CA" dirty="0"/>
              <a:t> Singh 041042181</a:t>
            </a:r>
            <a:endParaRPr lang="en-US" dirty="0"/>
          </a:p>
          <a:p>
            <a:r>
              <a:rPr lang="en-CA" dirty="0"/>
              <a:t>Anurag Singh 041056392</a:t>
            </a:r>
            <a:endParaRPr lang="en-US" dirty="0"/>
          </a:p>
          <a:p>
            <a:endParaRPr lang="en-CA" dirty="0"/>
          </a:p>
        </p:txBody>
      </p:sp>
    </p:spTree>
    <p:extLst>
      <p:ext uri="{BB962C8B-B14F-4D97-AF65-F5344CB8AC3E}">
        <p14:creationId xmlns:p14="http://schemas.microsoft.com/office/powerpoint/2010/main" val="22761559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152" t="16374" r="20553" b="15432"/>
          <a:stretch/>
        </p:blipFill>
        <p:spPr>
          <a:xfrm>
            <a:off x="185531" y="106016"/>
            <a:ext cx="8680173" cy="5449584"/>
          </a:xfrm>
          <a:prstGeom prst="rect">
            <a:avLst/>
          </a:prstGeom>
        </p:spPr>
      </p:pic>
      <p:pic>
        <p:nvPicPr>
          <p:cNvPr id="2050" name="Picture 2" descr="Why Women Live Longer Than Men"/>
          <p:cNvPicPr>
            <a:picLocks noChangeAspect="1" noChangeArrowheads="1"/>
          </p:cNvPicPr>
          <p:nvPr/>
        </p:nvPicPr>
        <p:blipFill rotWithShape="1">
          <a:blip r:embed="rId3">
            <a:extLst>
              <a:ext uri="{28A0092B-C50C-407E-A947-70E740481C1C}">
                <a14:useLocalDpi xmlns:a14="http://schemas.microsoft.com/office/drawing/2010/main" val="0"/>
              </a:ext>
            </a:extLst>
          </a:blip>
          <a:srcRect l="28430"/>
          <a:stretch/>
        </p:blipFill>
        <p:spPr bwMode="auto">
          <a:xfrm>
            <a:off x="9541565" y="4584561"/>
            <a:ext cx="2756452" cy="21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598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709" t="19421" r="25429" b="19416"/>
          <a:stretch/>
        </p:blipFill>
        <p:spPr>
          <a:xfrm>
            <a:off x="914400" y="530087"/>
            <a:ext cx="10177670" cy="5393635"/>
          </a:xfrm>
          <a:prstGeom prst="rect">
            <a:avLst/>
          </a:prstGeom>
        </p:spPr>
      </p:pic>
    </p:spTree>
    <p:extLst>
      <p:ext uri="{BB962C8B-B14F-4D97-AF65-F5344CB8AC3E}">
        <p14:creationId xmlns:p14="http://schemas.microsoft.com/office/powerpoint/2010/main" val="268786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352" y="2180910"/>
            <a:ext cx="10058400" cy="1609344"/>
          </a:xfrm>
        </p:spPr>
        <p:txBody>
          <a:bodyPr/>
          <a:lstStyle/>
          <a:p>
            <a:r>
              <a:rPr lang="en-US" dirty="0"/>
              <a:t>Population analysis based on Regions</a:t>
            </a:r>
          </a:p>
        </p:txBody>
      </p:sp>
      <p:cxnSp>
        <p:nvCxnSpPr>
          <p:cNvPr id="3" name="Straight Connector 2">
            <a:extLst>
              <a:ext uri="{FF2B5EF4-FFF2-40B4-BE49-F238E27FC236}">
                <a16:creationId xmlns:a16="http://schemas.microsoft.com/office/drawing/2014/main" id="{2D80518A-EE1F-50B7-1D78-7815A50F0DA5}"/>
              </a:ext>
            </a:extLst>
          </p:cNvPr>
          <p:cNvCxnSpPr>
            <a:cxnSpLocks/>
          </p:cNvCxnSpPr>
          <p:nvPr/>
        </p:nvCxnSpPr>
        <p:spPr>
          <a:xfrm flipV="1">
            <a:off x="1162127" y="3263317"/>
            <a:ext cx="9835840" cy="5872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371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83099" y="4876800"/>
            <a:ext cx="11723370" cy="1868557"/>
          </a:xfrm>
        </p:spPr>
        <p:txBody>
          <a:bodyPr>
            <a:noAutofit/>
          </a:bodyPr>
          <a:lstStyle/>
          <a:p>
            <a:r>
              <a:rPr lang="en-US" sz="1800" dirty="0">
                <a:solidFill>
                  <a:schemeClr val="tx1"/>
                </a:solidFill>
                <a:latin typeface="+mn-lt"/>
                <a:ea typeface="+mn-ea"/>
                <a:cs typeface="+mn-cs"/>
              </a:rPr>
              <a:t>It was seen that immigration is one of the factors that influences population growth of North America. </a:t>
            </a:r>
            <a:r>
              <a:rPr lang="en-CA" sz="1800" dirty="0">
                <a:solidFill>
                  <a:schemeClr val="tx1"/>
                </a:solidFill>
                <a:latin typeface="+mn-lt"/>
                <a:ea typeface="+mn-ea"/>
                <a:cs typeface="+mn-cs"/>
              </a:rPr>
              <a:t>Around one in five (58.71 million) of the 281 million world migrants lived in Northern America in 2020 [5] </a:t>
            </a:r>
            <a:r>
              <a:rPr lang="en-US" sz="1800" dirty="0">
                <a:solidFill>
                  <a:schemeClr val="tx1"/>
                </a:solidFill>
                <a:latin typeface="+mn-lt"/>
                <a:ea typeface="+mn-ea"/>
                <a:cs typeface="+mn-cs"/>
              </a:rPr>
              <a:t>According to research about 4million people are migrating to the north America, apart from the developed countries in North America and people migrating there for better opportunities countries like the United State, Canada host a large number of refugees and asylum seekers , in 2020 and the United State host about 1.27 asylum seekers and refuges while Canada about 205,00 </a:t>
            </a:r>
          </a:p>
        </p:txBody>
      </p:sp>
      <p:sp>
        <p:nvSpPr>
          <p:cNvPr id="5" name="Rectangle 4"/>
          <p:cNvSpPr/>
          <p:nvPr/>
        </p:nvSpPr>
        <p:spPr>
          <a:xfrm>
            <a:off x="7085475" y="662609"/>
            <a:ext cx="5106525" cy="2862322"/>
          </a:xfrm>
          <a:prstGeom prst="rect">
            <a:avLst/>
          </a:prstGeom>
        </p:spPr>
        <p:txBody>
          <a:bodyPr wrap="square">
            <a:spAutoFit/>
          </a:bodyPr>
          <a:lstStyle/>
          <a:p>
            <a:r>
              <a:rPr lang="en-US" dirty="0"/>
              <a:t>From the visual analysis it was seen that in terms of Migration, Asian’s population is decreasing follow by Africa and this is the trend is projected to continue until 2100 this could due to factors like decline in economic and employment opportunities due to high population in Asian countries hence an increase in migration for people to search for better opportunities </a:t>
            </a:r>
            <a:br>
              <a:rPr lang="en-US" dirty="0"/>
            </a:br>
            <a:r>
              <a:rPr lang="en-US" dirty="0"/>
              <a:t>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35" t="27616" r="28722" b="7878"/>
          <a:stretch/>
        </p:blipFill>
        <p:spPr>
          <a:xfrm>
            <a:off x="0" y="66187"/>
            <a:ext cx="6904383" cy="4691343"/>
          </a:xfrm>
          <a:prstGeom prst="rect">
            <a:avLst/>
          </a:prstGeom>
        </p:spPr>
      </p:pic>
    </p:spTree>
    <p:extLst>
      <p:ext uri="{BB962C8B-B14F-4D97-AF65-F5344CB8AC3E}">
        <p14:creationId xmlns:p14="http://schemas.microsoft.com/office/powerpoint/2010/main" val="7874700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01947" y="749542"/>
            <a:ext cx="4267201" cy="2585323"/>
          </a:xfrm>
          <a:prstGeom prst="rect">
            <a:avLst/>
          </a:prstGeom>
        </p:spPr>
        <p:txBody>
          <a:bodyPr wrap="square">
            <a:spAutoFit/>
          </a:bodyPr>
          <a:lstStyle/>
          <a:p>
            <a:pPr algn="just"/>
            <a:r>
              <a:rPr lang="en-US" dirty="0">
                <a:latin typeface="Times New Roman" panose="02020603050405020304" pitchFamily="18" charset="0"/>
                <a:ea typeface="Times New Roman" panose="02020603050405020304" pitchFamily="18" charset="0"/>
              </a:rPr>
              <a:t>From the visualization it was seen that Asian occupy more than 50% person of the world’s population, about 54.41% which is round 613.78 million people precisely and Africa which is the next populated region has about 23.67% that is 267million people, the least Populate region is Northern America despite having high rate of immigrant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743" t="29301" r="27800" b="8934"/>
          <a:stretch/>
        </p:blipFill>
        <p:spPr>
          <a:xfrm>
            <a:off x="0" y="0"/>
            <a:ext cx="6785113" cy="4876800"/>
          </a:xfrm>
          <a:prstGeom prst="rect">
            <a:avLst/>
          </a:prstGeom>
        </p:spPr>
      </p:pic>
    </p:spTree>
    <p:extLst>
      <p:ext uri="{BB962C8B-B14F-4D97-AF65-F5344CB8AC3E}">
        <p14:creationId xmlns:p14="http://schemas.microsoft.com/office/powerpoint/2010/main" val="26276622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01947" y="749542"/>
            <a:ext cx="4267201" cy="2585323"/>
          </a:xfrm>
          <a:prstGeom prst="rect">
            <a:avLst/>
          </a:prstGeom>
        </p:spPr>
        <p:txBody>
          <a:bodyPr wrap="square">
            <a:spAutoFit/>
          </a:bodyPr>
          <a:lstStyle/>
          <a:p>
            <a:pPr algn="just"/>
            <a:r>
              <a:rPr lang="en-US" dirty="0"/>
              <a:t>From the chart African has the highest mortality rate for male, female, and infant next to Asia the region with the less among all regions is Oceania next to North America, from previous chat we understood that Asian and Africa are the most populated and that could be a factor for the high mortality rate in the region.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47" t="27826" r="28274" b="8300"/>
          <a:stretch/>
        </p:blipFill>
        <p:spPr>
          <a:xfrm>
            <a:off x="0" y="0"/>
            <a:ext cx="6891130" cy="4916558"/>
          </a:xfrm>
          <a:prstGeom prst="rect">
            <a:avLst/>
          </a:prstGeom>
        </p:spPr>
      </p:pic>
    </p:spTree>
    <p:extLst>
      <p:ext uri="{BB962C8B-B14F-4D97-AF65-F5344CB8AC3E}">
        <p14:creationId xmlns:p14="http://schemas.microsoft.com/office/powerpoint/2010/main" val="32185739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01947" y="749542"/>
            <a:ext cx="4267201" cy="2862322"/>
          </a:xfrm>
          <a:prstGeom prst="rect">
            <a:avLst/>
          </a:prstGeom>
        </p:spPr>
        <p:txBody>
          <a:bodyPr wrap="square">
            <a:spAutoFit/>
          </a:bodyPr>
          <a:lstStyle/>
          <a:p>
            <a:pPr algn="just"/>
            <a:r>
              <a:rPr lang="en-US" dirty="0"/>
              <a:t>From the chat, Asian has the highest natural change rate next to Africa, Oceania has the list birth rate compared to the other regions, after 2020 Africa will have the highest natural change rate and will keep having the highest natural change and Asia will be having the lease natural change rate compared to other regions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67" t="21714" r="27273" b="7878"/>
          <a:stretch/>
        </p:blipFill>
        <p:spPr>
          <a:xfrm>
            <a:off x="0" y="145774"/>
            <a:ext cx="7036904" cy="4426226"/>
          </a:xfrm>
          <a:prstGeom prst="rect">
            <a:avLst/>
          </a:prstGeom>
        </p:spPr>
      </p:pic>
    </p:spTree>
    <p:extLst>
      <p:ext uri="{BB962C8B-B14F-4D97-AF65-F5344CB8AC3E}">
        <p14:creationId xmlns:p14="http://schemas.microsoft.com/office/powerpoint/2010/main" val="1956172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01947" y="749542"/>
            <a:ext cx="4267201" cy="1754326"/>
          </a:xfrm>
          <a:prstGeom prst="rect">
            <a:avLst/>
          </a:prstGeom>
        </p:spPr>
        <p:txBody>
          <a:bodyPr wrap="square">
            <a:spAutoFit/>
          </a:bodyPr>
          <a:lstStyle/>
          <a:p>
            <a:pPr algn="just"/>
            <a:r>
              <a:rPr lang="en-US" dirty="0"/>
              <a:t>From the analysis, it is seen that population growth in each region is expected to continue increasing and eventual decline for all regions and as stated early Asian still have the highest population.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40" t="27616" r="27931" b="7668"/>
          <a:stretch/>
        </p:blipFill>
        <p:spPr>
          <a:xfrm>
            <a:off x="106017" y="119269"/>
            <a:ext cx="7023652" cy="4664766"/>
          </a:xfrm>
          <a:prstGeom prst="rect">
            <a:avLst/>
          </a:prstGeom>
        </p:spPr>
      </p:pic>
    </p:spTree>
    <p:extLst>
      <p:ext uri="{BB962C8B-B14F-4D97-AF65-F5344CB8AC3E}">
        <p14:creationId xmlns:p14="http://schemas.microsoft.com/office/powerpoint/2010/main" val="1439317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06747" y="723038"/>
            <a:ext cx="4267201" cy="3139321"/>
          </a:xfrm>
          <a:prstGeom prst="rect">
            <a:avLst/>
          </a:prstGeom>
        </p:spPr>
        <p:txBody>
          <a:bodyPr wrap="square">
            <a:spAutoFit/>
          </a:bodyPr>
          <a:lstStyle/>
          <a:p>
            <a:pPr algn="just"/>
            <a:r>
              <a:rPr lang="en-US" dirty="0"/>
              <a:t>From the chat, Asia has the highest birth rate next to Africa, Oceania has the list birth rate compared to the other regions but from the future prediction, it is seen that in 2054 birth rate in Asia and Africa will be at same level and after which Africa will have the highest birth rate and ocean remains the least, from the chart Ocean is seen to have a constant birth rate.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503" t="21758" r="27141" b="7950"/>
          <a:stretch/>
        </p:blipFill>
        <p:spPr>
          <a:xfrm>
            <a:off x="0" y="92765"/>
            <a:ext cx="7392582" cy="4651513"/>
          </a:xfrm>
          <a:prstGeom prst="rect">
            <a:avLst/>
          </a:prstGeom>
        </p:spPr>
      </p:pic>
    </p:spTree>
    <p:extLst>
      <p:ext uri="{BB962C8B-B14F-4D97-AF65-F5344CB8AC3E}">
        <p14:creationId xmlns:p14="http://schemas.microsoft.com/office/powerpoint/2010/main" val="15060614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352" y="2180910"/>
            <a:ext cx="10058400" cy="1609344"/>
          </a:xfrm>
        </p:spPr>
        <p:txBody>
          <a:bodyPr/>
          <a:lstStyle/>
          <a:p>
            <a:r>
              <a:rPr lang="en-US" dirty="0"/>
              <a:t>Population analysis based on SDG regions and Development groups</a:t>
            </a:r>
          </a:p>
        </p:txBody>
      </p:sp>
      <p:cxnSp>
        <p:nvCxnSpPr>
          <p:cNvPr id="3" name="Straight Connector 2">
            <a:extLst>
              <a:ext uri="{FF2B5EF4-FFF2-40B4-BE49-F238E27FC236}">
                <a16:creationId xmlns:a16="http://schemas.microsoft.com/office/drawing/2014/main" id="{D4675E3D-8B40-DD13-9661-9D85AAD7FA5E}"/>
              </a:ext>
            </a:extLst>
          </p:cNvPr>
          <p:cNvCxnSpPr>
            <a:cxnSpLocks/>
          </p:cNvCxnSpPr>
          <p:nvPr/>
        </p:nvCxnSpPr>
        <p:spPr>
          <a:xfrm>
            <a:off x="1224793" y="2894202"/>
            <a:ext cx="8699383" cy="67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7ADAE19-B27E-F410-44D6-A53AFDE0072B}"/>
              </a:ext>
            </a:extLst>
          </p:cNvPr>
          <p:cNvCxnSpPr>
            <a:cxnSpLocks/>
          </p:cNvCxnSpPr>
          <p:nvPr/>
        </p:nvCxnSpPr>
        <p:spPr>
          <a:xfrm>
            <a:off x="1224793" y="3724712"/>
            <a:ext cx="848126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05658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Dictionary</a:t>
            </a:r>
          </a:p>
        </p:txBody>
      </p:sp>
      <p:sp>
        <p:nvSpPr>
          <p:cNvPr id="3" name="Content Placeholder 2"/>
          <p:cNvSpPr>
            <a:spLocks noGrp="1"/>
          </p:cNvSpPr>
          <p:nvPr>
            <p:ph idx="1"/>
          </p:nvPr>
        </p:nvSpPr>
        <p:spPr>
          <a:xfrm>
            <a:off x="1069848" y="2121408"/>
            <a:ext cx="10058400" cy="4345653"/>
          </a:xfrm>
        </p:spPr>
        <p:txBody>
          <a:bodyPr/>
          <a:lstStyle/>
          <a:p>
            <a:r>
              <a:rPr lang="en-US" b="1" dirty="0"/>
              <a:t>Data Dictionary</a:t>
            </a:r>
            <a:endParaRPr lang="en-US" dirty="0"/>
          </a:p>
          <a:p>
            <a:r>
              <a:rPr lang="en-US" dirty="0"/>
              <a:t>Mortality: Rate at which people die represented in numerical value</a:t>
            </a:r>
          </a:p>
          <a:p>
            <a:r>
              <a:rPr lang="en-US" dirty="0"/>
              <a:t>Fertility rate: The rate at which people put to birth represented in numerical values.</a:t>
            </a:r>
          </a:p>
          <a:p>
            <a:r>
              <a:rPr lang="en-US" dirty="0"/>
              <a:t>Natural changes: Birth minus Death represented in numerical values.</a:t>
            </a:r>
          </a:p>
          <a:p>
            <a:r>
              <a:rPr lang="en-US" dirty="0"/>
              <a:t>Year: year the data was gotten, year of projection which is from 1950 to 2100 </a:t>
            </a:r>
          </a:p>
          <a:p>
            <a:r>
              <a:rPr lang="en-US" dirty="0"/>
              <a:t>Region: Region in the world, and the data set has 6, Africa, North America, Asian, Europe, Oceania and the South America</a:t>
            </a:r>
          </a:p>
          <a:p>
            <a:r>
              <a:rPr lang="en-US" dirty="0"/>
              <a:t>SDG Regions(Sustainable </a:t>
            </a:r>
            <a:r>
              <a:rPr lang="en-US" dirty="0" err="1"/>
              <a:t>Devleopment</a:t>
            </a:r>
            <a:r>
              <a:rPr lang="en-US" dirty="0"/>
              <a:t> Goals): </a:t>
            </a:r>
            <a:r>
              <a:rPr lang="en-CA" dirty="0"/>
              <a:t>Sub-Saharan Africa, Northern Africa and Western Asia, Central and Southern Asia, Eastern and South Eastern Asia, Latin America and Caribbean, Oceania, Australia/New Zealand, Europe and Northern America.</a:t>
            </a:r>
            <a:endParaRPr lang="en-US" dirty="0"/>
          </a:p>
          <a:p>
            <a:endParaRPr lang="en-US" dirty="0"/>
          </a:p>
        </p:txBody>
      </p:sp>
      <p:cxnSp>
        <p:nvCxnSpPr>
          <p:cNvPr id="4" name="Straight Connector 3">
            <a:extLst>
              <a:ext uri="{FF2B5EF4-FFF2-40B4-BE49-F238E27FC236}">
                <a16:creationId xmlns:a16="http://schemas.microsoft.com/office/drawing/2014/main" id="{AD905A19-14B1-8C37-D3D5-41932DC45FCB}"/>
              </a:ext>
            </a:extLst>
          </p:cNvPr>
          <p:cNvCxnSpPr>
            <a:cxnSpLocks/>
          </p:cNvCxnSpPr>
          <p:nvPr/>
        </p:nvCxnSpPr>
        <p:spPr>
          <a:xfrm>
            <a:off x="1208015" y="1602297"/>
            <a:ext cx="401832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2836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00" y="99889"/>
            <a:ext cx="11339056" cy="4790163"/>
          </a:xfrm>
          <a:prstGeom prst="rect">
            <a:avLst/>
          </a:prstGeom>
        </p:spPr>
      </p:pic>
      <p:sp>
        <p:nvSpPr>
          <p:cNvPr id="3" name="Title 1"/>
          <p:cNvSpPr>
            <a:spLocks noGrp="1"/>
          </p:cNvSpPr>
          <p:nvPr>
            <p:ph type="title"/>
          </p:nvPr>
        </p:nvSpPr>
        <p:spPr>
          <a:xfrm>
            <a:off x="283100" y="5022574"/>
            <a:ext cx="11723370" cy="1696278"/>
          </a:xfrm>
        </p:spPr>
        <p:txBody>
          <a:bodyPr>
            <a:normAutofit/>
          </a:bodyPr>
          <a:lstStyle/>
          <a:p>
            <a:r>
              <a:rPr lang="en-US" sz="2400" dirty="0"/>
              <a:t>Infant Mortality Rate: For year 2100, Lowest is expected to be for the More Developed Groups with 0.84 as number and the highest would be for the ‘Least Developed Group’ with value of 12.62</a:t>
            </a:r>
          </a:p>
        </p:txBody>
      </p:sp>
    </p:spTree>
    <p:extLst>
      <p:ext uri="{BB962C8B-B14F-4D97-AF65-F5344CB8AC3E}">
        <p14:creationId xmlns:p14="http://schemas.microsoft.com/office/powerpoint/2010/main" val="13290394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27" y="265044"/>
            <a:ext cx="11675164" cy="4611756"/>
          </a:xfrm>
          <a:prstGeom prst="rect">
            <a:avLst/>
          </a:prstGeom>
        </p:spPr>
      </p:pic>
      <p:sp>
        <p:nvSpPr>
          <p:cNvPr id="3" name="Title 1"/>
          <p:cNvSpPr>
            <a:spLocks noGrp="1"/>
          </p:cNvSpPr>
          <p:nvPr>
            <p:ph type="title"/>
          </p:nvPr>
        </p:nvSpPr>
        <p:spPr>
          <a:xfrm>
            <a:off x="283100" y="5022574"/>
            <a:ext cx="11723370" cy="1696278"/>
          </a:xfrm>
        </p:spPr>
        <p:txBody>
          <a:bodyPr>
            <a:normAutofit/>
          </a:bodyPr>
          <a:lstStyle/>
          <a:p>
            <a:r>
              <a:rPr lang="en-US" sz="2400" dirty="0"/>
              <a:t>Infant Mortality Rate: In terms of Infant Mortality Rate, sub-Saharan Africa would be having the highest IMR of 16.51 followed by the people living in Oceania with 7.70 and least would be expected in Australia/New Zealand having value of 0.51.</a:t>
            </a:r>
          </a:p>
        </p:txBody>
      </p:sp>
    </p:spTree>
    <p:extLst>
      <p:ext uri="{BB962C8B-B14F-4D97-AF65-F5344CB8AC3E}">
        <p14:creationId xmlns:p14="http://schemas.microsoft.com/office/powerpoint/2010/main" val="514899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A3D7-C11A-E768-A8EC-031B3C0D4AE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AD2CD88-7788-4172-F79B-B928F7428D7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4FF657E-5C11-B3FC-EC99-711A0E7D4246}"/>
              </a:ext>
            </a:extLst>
          </p:cNvPr>
          <p:cNvPicPr>
            <a:picLocks noChangeAspect="1"/>
          </p:cNvPicPr>
          <p:nvPr/>
        </p:nvPicPr>
        <p:blipFill>
          <a:blip r:embed="rId2"/>
          <a:stretch>
            <a:fillRect/>
          </a:stretch>
        </p:blipFill>
        <p:spPr>
          <a:xfrm>
            <a:off x="275303" y="1"/>
            <a:ext cx="11631561" cy="6705600"/>
          </a:xfrm>
          <a:prstGeom prst="rect">
            <a:avLst/>
          </a:prstGeom>
        </p:spPr>
      </p:pic>
    </p:spTree>
    <p:extLst>
      <p:ext uri="{BB962C8B-B14F-4D97-AF65-F5344CB8AC3E}">
        <p14:creationId xmlns:p14="http://schemas.microsoft.com/office/powerpoint/2010/main" val="1990245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40CD-BECA-EE38-61B8-B5A19EA1A86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E8E2623-581F-5714-46D0-4A1CC604AA4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1215528-C14C-3240-86C3-F6FBEF8D6915}"/>
              </a:ext>
            </a:extLst>
          </p:cNvPr>
          <p:cNvPicPr>
            <a:picLocks noChangeAspect="1"/>
          </p:cNvPicPr>
          <p:nvPr/>
        </p:nvPicPr>
        <p:blipFill>
          <a:blip r:embed="rId2"/>
          <a:stretch>
            <a:fillRect/>
          </a:stretch>
        </p:blipFill>
        <p:spPr>
          <a:xfrm>
            <a:off x="456069" y="-34413"/>
            <a:ext cx="12703277" cy="6892413"/>
          </a:xfrm>
          <a:prstGeom prst="rect">
            <a:avLst/>
          </a:prstGeom>
        </p:spPr>
      </p:pic>
    </p:spTree>
    <p:extLst>
      <p:ext uri="{BB962C8B-B14F-4D97-AF65-F5344CB8AC3E}">
        <p14:creationId xmlns:p14="http://schemas.microsoft.com/office/powerpoint/2010/main" val="2578592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6BD2-0F2E-E0BA-967F-5D905FE390F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599588D-E453-D85D-FBC5-5DC8E70325D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89E49DF-35FA-0FD3-C553-DE031074D5B4}"/>
              </a:ext>
            </a:extLst>
          </p:cNvPr>
          <p:cNvPicPr>
            <a:picLocks noChangeAspect="1"/>
          </p:cNvPicPr>
          <p:nvPr/>
        </p:nvPicPr>
        <p:blipFill>
          <a:blip r:embed="rId2"/>
          <a:stretch>
            <a:fillRect/>
          </a:stretch>
        </p:blipFill>
        <p:spPr>
          <a:xfrm>
            <a:off x="108155" y="1"/>
            <a:ext cx="12516464" cy="7030064"/>
          </a:xfrm>
          <a:prstGeom prst="rect">
            <a:avLst/>
          </a:prstGeom>
        </p:spPr>
      </p:pic>
    </p:spTree>
    <p:extLst>
      <p:ext uri="{BB962C8B-B14F-4D97-AF65-F5344CB8AC3E}">
        <p14:creationId xmlns:p14="http://schemas.microsoft.com/office/powerpoint/2010/main" val="18697764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r>
              <a:rPr lang="en-US" dirty="0"/>
              <a:t>[1] Pew Research Center. (2020, July 7). Facts on U.S. immigrants, 2018. </a:t>
            </a:r>
            <a:r>
              <a:rPr lang="en-US" u="sng" dirty="0">
                <a:hlinkClick r:id="rId2"/>
              </a:rPr>
              <a:t>https://www.pewresearch.org/hispanic/2018/11/15/facts-on-u-s-immigrants/</a:t>
            </a:r>
            <a:endParaRPr lang="en-US" dirty="0"/>
          </a:p>
          <a:p>
            <a:r>
              <a:rPr lang="en-US" dirty="0"/>
              <a:t>[2] The above reference follows the basic IEEE citation format for online sources with an author:</a:t>
            </a:r>
          </a:p>
          <a:p>
            <a:r>
              <a:rPr lang="en-CA" dirty="0"/>
              <a:t>[3]. J. Smith, ‘Why North America Attracts High Numbers of Immigrants’ </a:t>
            </a:r>
            <a:r>
              <a:rPr lang="en-CA" i="1" dirty="0"/>
              <a:t>The Huffington Post, </a:t>
            </a:r>
            <a:r>
              <a:rPr lang="en-CA" dirty="0"/>
              <a:t>Jun. 1, 2019.</a:t>
            </a:r>
            <a:endParaRPr lang="en-US" dirty="0"/>
          </a:p>
          <a:p>
            <a:r>
              <a:rPr lang="en-CA" dirty="0"/>
              <a:t> </a:t>
            </a:r>
            <a:endParaRPr lang="en-US" dirty="0"/>
          </a:p>
          <a:p>
            <a:r>
              <a:rPr lang="en-CA" dirty="0"/>
              <a:t> [4]   “Migration data in Northern America,” </a:t>
            </a:r>
            <a:r>
              <a:rPr lang="en-CA" i="1" dirty="0"/>
              <a:t>Migration data portal</a:t>
            </a:r>
            <a:r>
              <a:rPr lang="en-CA" dirty="0"/>
              <a:t>. </a:t>
            </a:r>
            <a:r>
              <a:rPr lang="en-CA" u="sng" dirty="0">
                <a:hlinkClick r:id="rId3"/>
              </a:rPr>
              <a:t>https://www.migrationdataportal.org/regional-data-overview/migration-data-northern-america</a:t>
            </a:r>
            <a:r>
              <a:rPr lang="en-CA" dirty="0"/>
              <a:t>  July 10, 2022 </a:t>
            </a:r>
            <a:endParaRPr lang="en-US" dirty="0"/>
          </a:p>
          <a:p>
            <a:r>
              <a:rPr lang="en-CA" dirty="0"/>
              <a:t>‌ [5]   United Nations, “International Migrant Stock | Population Division,” </a:t>
            </a:r>
            <a:r>
              <a:rPr lang="en-CA" i="1" dirty="0"/>
              <a:t>www.un.org</a:t>
            </a:r>
            <a:r>
              <a:rPr lang="en-CA" dirty="0"/>
              <a:t>, 2020. https://www.un.org/development/desa/pd/content/international-migrant-stock</a:t>
            </a:r>
            <a:endParaRPr lang="en-US" dirty="0"/>
          </a:p>
        </p:txBody>
      </p:sp>
      <p:cxnSp>
        <p:nvCxnSpPr>
          <p:cNvPr id="4" name="Straight Connector 3">
            <a:extLst>
              <a:ext uri="{FF2B5EF4-FFF2-40B4-BE49-F238E27FC236}">
                <a16:creationId xmlns:a16="http://schemas.microsoft.com/office/drawing/2014/main" id="{D362B685-9039-846A-C6D8-98227F345D1F}"/>
              </a:ext>
            </a:extLst>
          </p:cNvPr>
          <p:cNvCxnSpPr>
            <a:cxnSpLocks/>
          </p:cNvCxnSpPr>
          <p:nvPr/>
        </p:nvCxnSpPr>
        <p:spPr>
          <a:xfrm>
            <a:off x="1069848" y="1652631"/>
            <a:ext cx="299042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03882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769E-0C8F-4594-08AA-89612CEFBF00}"/>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BC530691-26EA-0BBE-BC9D-CF5793759963}"/>
              </a:ext>
            </a:extLst>
          </p:cNvPr>
          <p:cNvSpPr>
            <a:spLocks noGrp="1"/>
          </p:cNvSpPr>
          <p:nvPr>
            <p:ph idx="1"/>
          </p:nvPr>
        </p:nvSpPr>
        <p:spPr/>
        <p:txBody>
          <a:bodyPr>
            <a:normAutofit lnSpcReduction="10000"/>
          </a:bodyPr>
          <a:lstStyle/>
          <a:p>
            <a:r>
              <a:rPr lang="en-US" dirty="0"/>
              <a:t>In 2011, the global population reached the 7billion mark, it stands at almost 7.9 billion in2021, and it's expected to grow to around 8.5billion in 2030, 9.7 billion in 2050, and 10.9billion in 2100. Jul 11,2022.</a:t>
            </a:r>
          </a:p>
          <a:p>
            <a:r>
              <a:rPr lang="en-US" dirty="0"/>
              <a:t>China is forecast to lose almost half of its people by 2100, plunging from more than 1.4billion to 771 million inhabitants. Russia, Germany, South Korea and Spain are all set </a:t>
            </a:r>
            <a:r>
              <a:rPr lang="en-US" dirty="0" err="1"/>
              <a:t>tojoin</a:t>
            </a:r>
            <a:r>
              <a:rPr lang="en-US" dirty="0"/>
              <a:t> this downward movement, with their populations beginning to decline by 2030</a:t>
            </a:r>
          </a:p>
          <a:p>
            <a:r>
              <a:rPr lang="en-US" dirty="0"/>
              <a:t>The findings and insights generated through this visualized analysis, can be used to inform planners, policymakers, and stakeholders in making evidence-based decisions on various issues related to population dynamics, including economic planning, social policies, healthcare provision, environmental sustainability, and more. This project contributes to the global understanding of population trends, it influencing factor and their implications for sustainable development and societal well-being.</a:t>
            </a:r>
            <a:endParaRPr lang="en-CA" dirty="0"/>
          </a:p>
          <a:p>
            <a:endParaRPr lang="en-CA" dirty="0"/>
          </a:p>
        </p:txBody>
      </p:sp>
      <p:cxnSp>
        <p:nvCxnSpPr>
          <p:cNvPr id="4" name="Straight Connector 3">
            <a:extLst>
              <a:ext uri="{FF2B5EF4-FFF2-40B4-BE49-F238E27FC236}">
                <a16:creationId xmlns:a16="http://schemas.microsoft.com/office/drawing/2014/main" id="{2CA3A7C0-3DF9-2FC8-CC01-68C9271C599B}"/>
              </a:ext>
            </a:extLst>
          </p:cNvPr>
          <p:cNvCxnSpPr>
            <a:cxnSpLocks/>
          </p:cNvCxnSpPr>
          <p:nvPr/>
        </p:nvCxnSpPr>
        <p:spPr>
          <a:xfrm>
            <a:off x="1069848" y="1635853"/>
            <a:ext cx="296525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071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6EE5-94B9-4AB4-D8BC-6204D77C7470}"/>
              </a:ext>
            </a:extLst>
          </p:cNvPr>
          <p:cNvSpPr>
            <a:spLocks noGrp="1"/>
          </p:cNvSpPr>
          <p:nvPr>
            <p:ph type="title"/>
          </p:nvPr>
        </p:nvSpPr>
        <p:spPr>
          <a:xfrm>
            <a:off x="298061" y="290179"/>
            <a:ext cx="10058400" cy="1609344"/>
          </a:xfrm>
        </p:spPr>
        <p:txBody>
          <a:bodyPr/>
          <a:lstStyle/>
          <a:p>
            <a:r>
              <a:rPr lang="en-CA" dirty="0"/>
              <a:t>Gantt chart</a:t>
            </a:r>
          </a:p>
        </p:txBody>
      </p:sp>
      <p:sp>
        <p:nvSpPr>
          <p:cNvPr id="3" name="Content Placeholder 2">
            <a:extLst>
              <a:ext uri="{FF2B5EF4-FFF2-40B4-BE49-F238E27FC236}">
                <a16:creationId xmlns:a16="http://schemas.microsoft.com/office/drawing/2014/main" id="{5E54B665-2F8A-1535-D2E0-D5E18AD8B659}"/>
              </a:ext>
            </a:extLst>
          </p:cNvPr>
          <p:cNvSpPr>
            <a:spLocks noGrp="1"/>
          </p:cNvSpPr>
          <p:nvPr>
            <p:ph idx="1"/>
          </p:nvPr>
        </p:nvSpPr>
        <p:spPr>
          <a:xfrm>
            <a:off x="223706" y="1584512"/>
            <a:ext cx="4566408" cy="705682"/>
          </a:xfrm>
          <a:effectLst>
            <a:glow rad="63500">
              <a:schemeClr val="accent1">
                <a:satMod val="175000"/>
                <a:alpha val="40000"/>
              </a:schemeClr>
            </a:glow>
          </a:effectLst>
        </p:spPr>
        <p:txBody>
          <a:bodyPr/>
          <a:lstStyle/>
          <a:p>
            <a:r>
              <a:rPr lang="en-CA" dirty="0"/>
              <a:t>Explanation of Project Workflow</a:t>
            </a:r>
          </a:p>
        </p:txBody>
      </p:sp>
      <p:pic>
        <p:nvPicPr>
          <p:cNvPr id="5" name="Picture 4">
            <a:extLst>
              <a:ext uri="{FF2B5EF4-FFF2-40B4-BE49-F238E27FC236}">
                <a16:creationId xmlns:a16="http://schemas.microsoft.com/office/drawing/2014/main" id="{BAD6A2B9-41EA-B2C7-2966-BEC06EEE22AA}"/>
              </a:ext>
            </a:extLst>
          </p:cNvPr>
          <p:cNvPicPr>
            <a:picLocks noChangeAspect="1"/>
          </p:cNvPicPr>
          <p:nvPr/>
        </p:nvPicPr>
        <p:blipFill>
          <a:blip r:embed="rId2"/>
          <a:stretch>
            <a:fillRect/>
          </a:stretch>
        </p:blipFill>
        <p:spPr>
          <a:xfrm>
            <a:off x="223706" y="2565178"/>
            <a:ext cx="11744588" cy="3634454"/>
          </a:xfrm>
          <a:prstGeom prst="rect">
            <a:avLst/>
          </a:prstGeom>
        </p:spPr>
      </p:pic>
      <p:cxnSp>
        <p:nvCxnSpPr>
          <p:cNvPr id="7" name="Straight Connector 6">
            <a:extLst>
              <a:ext uri="{FF2B5EF4-FFF2-40B4-BE49-F238E27FC236}">
                <a16:creationId xmlns:a16="http://schemas.microsoft.com/office/drawing/2014/main" id="{0BD0B07E-0E92-341F-D75B-46BB7F6C185B}"/>
              </a:ext>
            </a:extLst>
          </p:cNvPr>
          <p:cNvCxnSpPr>
            <a:cxnSpLocks/>
          </p:cNvCxnSpPr>
          <p:nvPr/>
        </p:nvCxnSpPr>
        <p:spPr>
          <a:xfrm>
            <a:off x="365173" y="1409350"/>
            <a:ext cx="327170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0137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ADC1-C8C0-CBBF-2F26-94D8FAF4F0E4}"/>
              </a:ext>
            </a:extLst>
          </p:cNvPr>
          <p:cNvSpPr>
            <a:spLocks noGrp="1"/>
          </p:cNvSpPr>
          <p:nvPr>
            <p:ph type="title"/>
          </p:nvPr>
        </p:nvSpPr>
        <p:spPr/>
        <p:txBody>
          <a:bodyPr/>
          <a:lstStyle/>
          <a:p>
            <a:r>
              <a:rPr lang="en-CA" dirty="0"/>
              <a:t>WHO DID WHAT?</a:t>
            </a:r>
          </a:p>
        </p:txBody>
      </p:sp>
      <p:sp>
        <p:nvSpPr>
          <p:cNvPr id="3" name="Content Placeholder 2">
            <a:extLst>
              <a:ext uri="{FF2B5EF4-FFF2-40B4-BE49-F238E27FC236}">
                <a16:creationId xmlns:a16="http://schemas.microsoft.com/office/drawing/2014/main" id="{A559EE59-3FDB-3212-2A8A-60FC489025C9}"/>
              </a:ext>
            </a:extLst>
          </p:cNvPr>
          <p:cNvSpPr>
            <a:spLocks noGrp="1"/>
          </p:cNvSpPr>
          <p:nvPr>
            <p:ph idx="1"/>
          </p:nvPr>
        </p:nvSpPr>
        <p:spPr>
          <a:xfrm>
            <a:off x="1069848" y="2121408"/>
            <a:ext cx="3955158" cy="4398662"/>
          </a:xfrm>
        </p:spPr>
        <p:txBody>
          <a:bodyPr>
            <a:normAutofit lnSpcReduction="10000"/>
          </a:bodyPr>
          <a:lstStyle/>
          <a:p>
            <a:r>
              <a:rPr lang="en-CA" dirty="0"/>
              <a:t>Karandeep Singh</a:t>
            </a:r>
          </a:p>
          <a:p>
            <a:pPr>
              <a:buFontTx/>
              <a:buChar char="-"/>
            </a:pPr>
            <a:r>
              <a:rPr lang="en-CA" dirty="0"/>
              <a:t>Required dataset selection as per project sponsor requirements.</a:t>
            </a:r>
          </a:p>
          <a:p>
            <a:pPr>
              <a:buFontTx/>
              <a:buChar char="-"/>
            </a:pPr>
            <a:r>
              <a:rPr lang="en-CA" dirty="0"/>
              <a:t>Data cleaning and joining </a:t>
            </a:r>
          </a:p>
          <a:p>
            <a:pPr>
              <a:buFontTx/>
              <a:buChar char="-"/>
            </a:pPr>
            <a:r>
              <a:rPr lang="en-CA" dirty="0"/>
              <a:t>Prepared visualizations and Dashboards for the SDG(Sustainable Development Regions) and the  Development Groups.</a:t>
            </a:r>
          </a:p>
          <a:p>
            <a:pPr>
              <a:buFontTx/>
              <a:buChar char="-"/>
            </a:pPr>
            <a:r>
              <a:rPr lang="en-CA" dirty="0"/>
              <a:t>Gantt Chart</a:t>
            </a:r>
          </a:p>
          <a:p>
            <a:pPr>
              <a:buFontTx/>
              <a:buChar char="-"/>
            </a:pPr>
            <a:r>
              <a:rPr lang="en-CA" dirty="0"/>
              <a:t>Final report </a:t>
            </a:r>
          </a:p>
          <a:p>
            <a:pPr>
              <a:buFontTx/>
              <a:buChar char="-"/>
            </a:pPr>
            <a:r>
              <a:rPr lang="en-CA" dirty="0"/>
              <a:t>Final Presentation</a:t>
            </a:r>
          </a:p>
          <a:p>
            <a:pPr marL="0" indent="0">
              <a:buNone/>
            </a:pPr>
            <a:endParaRPr lang="en-CA" dirty="0"/>
          </a:p>
        </p:txBody>
      </p:sp>
      <p:cxnSp>
        <p:nvCxnSpPr>
          <p:cNvPr id="4" name="Straight Connector 3">
            <a:extLst>
              <a:ext uri="{FF2B5EF4-FFF2-40B4-BE49-F238E27FC236}">
                <a16:creationId xmlns:a16="http://schemas.microsoft.com/office/drawing/2014/main" id="{C925A5E8-15DB-2E87-1D98-014FDEE61D7D}"/>
              </a:ext>
            </a:extLst>
          </p:cNvPr>
          <p:cNvCxnSpPr>
            <a:cxnSpLocks/>
          </p:cNvCxnSpPr>
          <p:nvPr/>
        </p:nvCxnSpPr>
        <p:spPr>
          <a:xfrm>
            <a:off x="1069848" y="1627464"/>
            <a:ext cx="395515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A559EE59-3FDB-3212-2A8A-60FC489025C9}"/>
              </a:ext>
            </a:extLst>
          </p:cNvPr>
          <p:cNvSpPr txBox="1">
            <a:spLocks/>
          </p:cNvSpPr>
          <p:nvPr/>
        </p:nvSpPr>
        <p:spPr>
          <a:xfrm>
            <a:off x="7173090" y="2093976"/>
            <a:ext cx="3955158" cy="439866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CA" dirty="0" err="1" smtClean="0"/>
              <a:t>Palak</a:t>
            </a:r>
            <a:r>
              <a:rPr lang="en-CA" dirty="0" smtClean="0"/>
              <a:t> </a:t>
            </a:r>
            <a:r>
              <a:rPr lang="en-CA" dirty="0" err="1" smtClean="0"/>
              <a:t>Rohela</a:t>
            </a:r>
            <a:endParaRPr lang="en-CA" dirty="0" smtClean="0"/>
          </a:p>
          <a:p>
            <a:pPr>
              <a:buFontTx/>
              <a:buChar char="-"/>
            </a:pPr>
            <a:r>
              <a:rPr lang="en-CA" dirty="0" smtClean="0"/>
              <a:t>Browsing through datasets and finalizing after the discussion with team members.</a:t>
            </a:r>
          </a:p>
          <a:p>
            <a:pPr>
              <a:buFontTx/>
              <a:buChar char="-"/>
            </a:pPr>
            <a:r>
              <a:rPr lang="en-CA" dirty="0" smtClean="0"/>
              <a:t>Data cleaning and joining </a:t>
            </a:r>
          </a:p>
          <a:p>
            <a:pPr>
              <a:buFontTx/>
              <a:buChar char="-"/>
            </a:pPr>
            <a:r>
              <a:rPr lang="en-CA" dirty="0" smtClean="0"/>
              <a:t>Prepared visualizations and Dashboards for the World Population Analysis and presentations for each week</a:t>
            </a:r>
          </a:p>
          <a:p>
            <a:pPr>
              <a:buFontTx/>
              <a:buChar char="-"/>
            </a:pPr>
            <a:r>
              <a:rPr lang="en-CA" dirty="0" smtClean="0"/>
              <a:t>Final report </a:t>
            </a:r>
          </a:p>
          <a:p>
            <a:pPr>
              <a:buFontTx/>
              <a:buChar char="-"/>
            </a:pPr>
            <a:r>
              <a:rPr lang="en-CA" dirty="0" smtClean="0"/>
              <a:t>Final Presentation</a:t>
            </a:r>
          </a:p>
          <a:p>
            <a:pPr marL="0" indent="0">
              <a:buFont typeface="Wingdings" pitchFamily="2" charset="2"/>
              <a:buNone/>
            </a:pPr>
            <a:endParaRPr lang="en-CA" dirty="0"/>
          </a:p>
        </p:txBody>
      </p:sp>
    </p:spTree>
    <p:extLst>
      <p:ext uri="{BB962C8B-B14F-4D97-AF65-F5344CB8AC3E}">
        <p14:creationId xmlns:p14="http://schemas.microsoft.com/office/powerpoint/2010/main" val="2246579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ADC1-C8C0-CBBF-2F26-94D8FAF4F0E4}"/>
              </a:ext>
            </a:extLst>
          </p:cNvPr>
          <p:cNvSpPr>
            <a:spLocks noGrp="1"/>
          </p:cNvSpPr>
          <p:nvPr>
            <p:ph type="title"/>
          </p:nvPr>
        </p:nvSpPr>
        <p:spPr/>
        <p:txBody>
          <a:bodyPr/>
          <a:lstStyle/>
          <a:p>
            <a:r>
              <a:rPr lang="en-CA" dirty="0"/>
              <a:t>WHO DID WHAT?</a:t>
            </a:r>
          </a:p>
        </p:txBody>
      </p:sp>
      <p:sp>
        <p:nvSpPr>
          <p:cNvPr id="3" name="Content Placeholder 2">
            <a:extLst>
              <a:ext uri="{FF2B5EF4-FFF2-40B4-BE49-F238E27FC236}">
                <a16:creationId xmlns:a16="http://schemas.microsoft.com/office/drawing/2014/main" id="{A559EE59-3FDB-3212-2A8A-60FC489025C9}"/>
              </a:ext>
            </a:extLst>
          </p:cNvPr>
          <p:cNvSpPr>
            <a:spLocks noGrp="1"/>
          </p:cNvSpPr>
          <p:nvPr>
            <p:ph idx="1"/>
          </p:nvPr>
        </p:nvSpPr>
        <p:spPr>
          <a:xfrm>
            <a:off x="1069848" y="2121408"/>
            <a:ext cx="3955158" cy="4398662"/>
          </a:xfrm>
        </p:spPr>
        <p:txBody>
          <a:bodyPr>
            <a:normAutofit/>
          </a:bodyPr>
          <a:lstStyle/>
          <a:p>
            <a:r>
              <a:rPr lang="en-CA" dirty="0"/>
              <a:t>Happiness </a:t>
            </a:r>
            <a:r>
              <a:rPr lang="en-CA" dirty="0" err="1"/>
              <a:t>Ndubisi</a:t>
            </a:r>
            <a:endParaRPr lang="en-CA" dirty="0"/>
          </a:p>
          <a:p>
            <a:pPr>
              <a:buFontTx/>
              <a:buChar char="-"/>
            </a:pPr>
            <a:r>
              <a:rPr lang="en-CA" dirty="0" smtClean="0"/>
              <a:t>Discussion and finalization of </a:t>
            </a:r>
            <a:r>
              <a:rPr lang="en-CA" dirty="0" smtClean="0"/>
              <a:t>Topic chosen and dataset s</a:t>
            </a:r>
            <a:r>
              <a:rPr lang="en-CA" dirty="0" smtClean="0"/>
              <a:t>election </a:t>
            </a:r>
            <a:r>
              <a:rPr lang="en-CA" dirty="0"/>
              <a:t>as per project sponsor requirements.</a:t>
            </a:r>
          </a:p>
          <a:p>
            <a:pPr>
              <a:buFontTx/>
              <a:buChar char="-"/>
            </a:pPr>
            <a:r>
              <a:rPr lang="en-CA" dirty="0"/>
              <a:t>Data cleaning and joining </a:t>
            </a:r>
          </a:p>
          <a:p>
            <a:pPr>
              <a:buFontTx/>
              <a:buChar char="-"/>
            </a:pPr>
            <a:r>
              <a:rPr lang="en-CA" dirty="0"/>
              <a:t>Prepared visualizations and </a:t>
            </a:r>
            <a:r>
              <a:rPr lang="en-CA" dirty="0"/>
              <a:t>Dashboards for </a:t>
            </a:r>
            <a:r>
              <a:rPr lang="en-CA" dirty="0"/>
              <a:t>the </a:t>
            </a:r>
            <a:r>
              <a:rPr lang="en-US" dirty="0"/>
              <a:t>Region Base </a:t>
            </a:r>
            <a:r>
              <a:rPr lang="en-US" dirty="0"/>
              <a:t>Analysis</a:t>
            </a:r>
            <a:r>
              <a:rPr lang="en-CA" dirty="0"/>
              <a:t> </a:t>
            </a:r>
            <a:r>
              <a:rPr lang="en-CA" dirty="0"/>
              <a:t>and </a:t>
            </a:r>
            <a:r>
              <a:rPr lang="en-CA" dirty="0" smtClean="0"/>
              <a:t>assigning work to team members</a:t>
            </a:r>
            <a:endParaRPr lang="en-CA" dirty="0"/>
          </a:p>
          <a:p>
            <a:pPr>
              <a:buFontTx/>
              <a:buChar char="-"/>
            </a:pPr>
            <a:r>
              <a:rPr lang="en-CA" dirty="0" smtClean="0"/>
              <a:t>Final </a:t>
            </a:r>
            <a:r>
              <a:rPr lang="en-CA" dirty="0"/>
              <a:t>report </a:t>
            </a:r>
          </a:p>
          <a:p>
            <a:pPr>
              <a:buFontTx/>
              <a:buChar char="-"/>
            </a:pPr>
            <a:r>
              <a:rPr lang="en-CA" dirty="0"/>
              <a:t>Final Presentation</a:t>
            </a:r>
          </a:p>
          <a:p>
            <a:pPr marL="0" indent="0">
              <a:buNone/>
            </a:pPr>
            <a:endParaRPr lang="en-CA" dirty="0"/>
          </a:p>
        </p:txBody>
      </p:sp>
      <p:cxnSp>
        <p:nvCxnSpPr>
          <p:cNvPr id="4" name="Straight Connector 3">
            <a:extLst>
              <a:ext uri="{FF2B5EF4-FFF2-40B4-BE49-F238E27FC236}">
                <a16:creationId xmlns:a16="http://schemas.microsoft.com/office/drawing/2014/main" id="{C925A5E8-15DB-2E87-1D98-014FDEE61D7D}"/>
              </a:ext>
            </a:extLst>
          </p:cNvPr>
          <p:cNvCxnSpPr>
            <a:cxnSpLocks/>
          </p:cNvCxnSpPr>
          <p:nvPr/>
        </p:nvCxnSpPr>
        <p:spPr>
          <a:xfrm>
            <a:off x="1069848" y="1627464"/>
            <a:ext cx="395515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A559EE59-3FDB-3212-2A8A-60FC489025C9}"/>
              </a:ext>
            </a:extLst>
          </p:cNvPr>
          <p:cNvSpPr txBox="1">
            <a:spLocks/>
          </p:cNvSpPr>
          <p:nvPr/>
        </p:nvSpPr>
        <p:spPr>
          <a:xfrm>
            <a:off x="7173090" y="2093976"/>
            <a:ext cx="3955158" cy="439866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CA" dirty="0" smtClean="0"/>
              <a:t>Anurag Singh</a:t>
            </a:r>
          </a:p>
          <a:p>
            <a:pPr>
              <a:buFontTx/>
              <a:buChar char="-"/>
            </a:pPr>
            <a:r>
              <a:rPr lang="en-CA" dirty="0" smtClean="0"/>
              <a:t>Browsing through datasets and finalizing after the discussion with team members.</a:t>
            </a:r>
          </a:p>
          <a:p>
            <a:pPr>
              <a:buFontTx/>
              <a:buChar char="-"/>
            </a:pPr>
            <a:r>
              <a:rPr lang="en-CA" dirty="0" smtClean="0"/>
              <a:t>Data cleaning and joining </a:t>
            </a:r>
          </a:p>
          <a:p>
            <a:pPr>
              <a:buFontTx/>
              <a:buChar char="-"/>
            </a:pPr>
            <a:r>
              <a:rPr lang="en-CA" dirty="0" smtClean="0"/>
              <a:t>Prepared visualizations and Dashboards for the World Population Analysis and analysis </a:t>
            </a:r>
            <a:r>
              <a:rPr lang="en-CA" dirty="0"/>
              <a:t>based on Countries</a:t>
            </a:r>
            <a:endParaRPr lang="en-CA" dirty="0"/>
          </a:p>
          <a:p>
            <a:pPr>
              <a:buFontTx/>
              <a:buChar char="-"/>
            </a:pPr>
            <a:r>
              <a:rPr lang="en-CA" dirty="0" smtClean="0"/>
              <a:t>Final report </a:t>
            </a:r>
          </a:p>
          <a:p>
            <a:pPr>
              <a:buFontTx/>
              <a:buChar char="-"/>
            </a:pPr>
            <a:r>
              <a:rPr lang="en-CA" dirty="0" smtClean="0"/>
              <a:t>Final Presentation</a:t>
            </a:r>
          </a:p>
          <a:p>
            <a:pPr marL="0" indent="0">
              <a:buFont typeface="Wingdings" pitchFamily="2" charset="2"/>
              <a:buNone/>
            </a:pPr>
            <a:endParaRPr lang="en-CA" dirty="0"/>
          </a:p>
        </p:txBody>
      </p:sp>
    </p:spTree>
    <p:extLst>
      <p:ext uri="{BB962C8B-B14F-4D97-AF65-F5344CB8AC3E}">
        <p14:creationId xmlns:p14="http://schemas.microsoft.com/office/powerpoint/2010/main" val="7229570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Dictionary</a:t>
            </a:r>
          </a:p>
        </p:txBody>
      </p:sp>
      <p:sp>
        <p:nvSpPr>
          <p:cNvPr id="3" name="Content Placeholder 2"/>
          <p:cNvSpPr>
            <a:spLocks noGrp="1"/>
          </p:cNvSpPr>
          <p:nvPr>
            <p:ph idx="1"/>
          </p:nvPr>
        </p:nvSpPr>
        <p:spPr>
          <a:xfrm>
            <a:off x="1069848" y="2121408"/>
            <a:ext cx="10058400" cy="4345653"/>
          </a:xfrm>
        </p:spPr>
        <p:txBody>
          <a:bodyPr/>
          <a:lstStyle/>
          <a:p>
            <a:pPr lvl="0"/>
            <a:r>
              <a:rPr lang="en-CA" b="1" i="1" dirty="0"/>
              <a:t>More Developed Regions: </a:t>
            </a:r>
            <a:r>
              <a:rPr lang="en-CA" dirty="0"/>
              <a:t> This includes some of the nations like </a:t>
            </a:r>
            <a:endParaRPr lang="en-US" dirty="0"/>
          </a:p>
          <a:p>
            <a:endParaRPr lang="en-US" dirty="0"/>
          </a:p>
          <a:p>
            <a:pPr lvl="0"/>
            <a:r>
              <a:rPr lang="en-CA" b="1" i="1" dirty="0"/>
              <a:t>Less Developed Regions: </a:t>
            </a:r>
            <a:r>
              <a:rPr lang="en-CA" dirty="0"/>
              <a:t>  Ethiopia, Tanzania, and Yemen,</a:t>
            </a:r>
            <a:endParaRPr lang="en-US" dirty="0"/>
          </a:p>
          <a:p>
            <a:endParaRPr lang="en-US" dirty="0"/>
          </a:p>
          <a:p>
            <a:r>
              <a:rPr lang="en-CA" b="1" i="1" dirty="0"/>
              <a:t>Least Developed Regions:</a:t>
            </a:r>
            <a:r>
              <a:rPr lang="en-CA" dirty="0"/>
              <a:t> Afghanistan, Bangladesh, Haiti, and Malawi</a:t>
            </a:r>
            <a:endParaRPr lang="en-US" dirty="0"/>
          </a:p>
        </p:txBody>
      </p:sp>
      <p:cxnSp>
        <p:nvCxnSpPr>
          <p:cNvPr id="4" name="Straight Connector 3">
            <a:extLst>
              <a:ext uri="{FF2B5EF4-FFF2-40B4-BE49-F238E27FC236}">
                <a16:creationId xmlns:a16="http://schemas.microsoft.com/office/drawing/2014/main" id="{43B5A930-BF01-4969-C354-8FA7FFF0239A}"/>
              </a:ext>
            </a:extLst>
          </p:cNvPr>
          <p:cNvCxnSpPr>
            <a:cxnSpLocks/>
          </p:cNvCxnSpPr>
          <p:nvPr/>
        </p:nvCxnSpPr>
        <p:spPr>
          <a:xfrm>
            <a:off x="1069848" y="1585519"/>
            <a:ext cx="425716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46852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3411695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Abstract</a:t>
            </a:r>
          </a:p>
        </p:txBody>
      </p:sp>
      <p:sp>
        <p:nvSpPr>
          <p:cNvPr id="3" name="Content Placeholder 2"/>
          <p:cNvSpPr>
            <a:spLocks noGrp="1"/>
          </p:cNvSpPr>
          <p:nvPr>
            <p:ph idx="1"/>
          </p:nvPr>
        </p:nvSpPr>
        <p:spPr>
          <a:xfrm>
            <a:off x="1069848" y="2093976"/>
            <a:ext cx="10058400" cy="2716563"/>
          </a:xfrm>
        </p:spPr>
        <p:txBody>
          <a:bodyPr/>
          <a:lstStyle/>
          <a:p>
            <a:pPr algn="just"/>
            <a:r>
              <a:rPr lang="en-US" dirty="0"/>
              <a:t>In this project, we took into consideration multiple factors that influences population growth either positively or negative, factors such as mortality rates, fertility rates, migration patterns, natural chances and GDP. </a:t>
            </a:r>
          </a:p>
          <a:p>
            <a:pPr algn="just"/>
            <a:r>
              <a:rPr lang="en-US" dirty="0"/>
              <a:t>These factors were carefully analyzed and virtualized to have a clear view on the level positive or negative impact they have on population dynamic and projections to provide a holistic understanding of global population trends.</a:t>
            </a:r>
          </a:p>
          <a:p>
            <a:pPr marL="0" indent="0" algn="just">
              <a:buNone/>
            </a:pPr>
            <a:endParaRPr lang="en-US" dirty="0"/>
          </a:p>
        </p:txBody>
      </p:sp>
      <p:cxnSp>
        <p:nvCxnSpPr>
          <p:cNvPr id="4" name="Straight Connector 3">
            <a:extLst>
              <a:ext uri="{FF2B5EF4-FFF2-40B4-BE49-F238E27FC236}">
                <a16:creationId xmlns:a16="http://schemas.microsoft.com/office/drawing/2014/main" id="{2F2AC7F9-E1E4-1C78-E89C-DC44460E8E61}"/>
              </a:ext>
            </a:extLst>
          </p:cNvPr>
          <p:cNvCxnSpPr>
            <a:cxnSpLocks/>
          </p:cNvCxnSpPr>
          <p:nvPr/>
        </p:nvCxnSpPr>
        <p:spPr>
          <a:xfrm>
            <a:off x="1069848" y="1702965"/>
            <a:ext cx="4542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3402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Dataset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954"/>
          <a:stretch/>
        </p:blipFill>
        <p:spPr>
          <a:xfrm>
            <a:off x="1069848" y="2093977"/>
            <a:ext cx="9253595" cy="4386336"/>
          </a:xfrm>
          <a:prstGeom prst="rect">
            <a:avLst/>
          </a:prstGeom>
        </p:spPr>
      </p:pic>
      <p:cxnSp>
        <p:nvCxnSpPr>
          <p:cNvPr id="3" name="Straight Connector 2">
            <a:extLst>
              <a:ext uri="{FF2B5EF4-FFF2-40B4-BE49-F238E27FC236}">
                <a16:creationId xmlns:a16="http://schemas.microsoft.com/office/drawing/2014/main" id="{57637F77-7E6C-E7AF-A9FD-811C6E19718B}"/>
              </a:ext>
            </a:extLst>
          </p:cNvPr>
          <p:cNvCxnSpPr>
            <a:cxnSpLocks/>
          </p:cNvCxnSpPr>
          <p:nvPr/>
        </p:nvCxnSpPr>
        <p:spPr>
          <a:xfrm>
            <a:off x="1204072" y="1610686"/>
            <a:ext cx="432427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1382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Statements</a:t>
            </a:r>
          </a:p>
        </p:txBody>
      </p:sp>
      <p:sp>
        <p:nvSpPr>
          <p:cNvPr id="3" name="Content Placeholder 2"/>
          <p:cNvSpPr>
            <a:spLocks noGrp="1"/>
          </p:cNvSpPr>
          <p:nvPr>
            <p:ph idx="1"/>
          </p:nvPr>
        </p:nvSpPr>
        <p:spPr>
          <a:xfrm>
            <a:off x="6493567" y="3793606"/>
            <a:ext cx="5486399" cy="2156620"/>
          </a:xfrm>
        </p:spPr>
        <p:txBody>
          <a:bodyPr>
            <a:normAutofit/>
          </a:bodyPr>
          <a:lstStyle/>
          <a:p>
            <a:r>
              <a:rPr lang="en-US" dirty="0"/>
              <a:t>What are the veers of Death rates of males and females around the globe?</a:t>
            </a:r>
          </a:p>
          <a:p>
            <a:r>
              <a:rPr lang="en-US" dirty="0"/>
              <a:t>How does fertility rate is affected?</a:t>
            </a:r>
          </a:p>
          <a:p>
            <a:r>
              <a:rPr lang="en-US" dirty="0"/>
              <a:t>What is the effect of Natural changes on the population?</a:t>
            </a:r>
          </a:p>
        </p:txBody>
      </p:sp>
      <p:sp>
        <p:nvSpPr>
          <p:cNvPr id="5" name="Rectangle 4" descr="Business Growth"/>
          <p:cNvSpPr/>
          <p:nvPr/>
        </p:nvSpPr>
        <p:spPr>
          <a:xfrm>
            <a:off x="1308387" y="1531554"/>
            <a:ext cx="1944000" cy="1944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 name="Rectangle 5" descr="Group"/>
          <p:cNvSpPr/>
          <p:nvPr/>
        </p:nvSpPr>
        <p:spPr>
          <a:xfrm>
            <a:off x="7913061" y="1531554"/>
            <a:ext cx="1944000" cy="1944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Content Placeholder 2"/>
          <p:cNvSpPr txBox="1">
            <a:spLocks/>
          </p:cNvSpPr>
          <p:nvPr/>
        </p:nvSpPr>
        <p:spPr>
          <a:xfrm>
            <a:off x="430697" y="3293165"/>
            <a:ext cx="5486399" cy="336605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r>
              <a:rPr lang="en-US" dirty="0"/>
              <a:t>How will the global demographics change in the next decades?</a:t>
            </a:r>
          </a:p>
          <a:p>
            <a:r>
              <a:rPr lang="en-US" dirty="0"/>
              <a:t>What is the influence of Migration on Population?</a:t>
            </a:r>
          </a:p>
          <a:p>
            <a:r>
              <a:rPr lang="en-US" dirty="0"/>
              <a:t>What is the mortality rates of the population?</a:t>
            </a:r>
          </a:p>
        </p:txBody>
      </p:sp>
      <p:cxnSp>
        <p:nvCxnSpPr>
          <p:cNvPr id="4" name="Straight Connector 3">
            <a:extLst>
              <a:ext uri="{FF2B5EF4-FFF2-40B4-BE49-F238E27FC236}">
                <a16:creationId xmlns:a16="http://schemas.microsoft.com/office/drawing/2014/main" id="{E192B103-F7EE-93B0-ABD2-F67AC9700989}"/>
              </a:ext>
            </a:extLst>
          </p:cNvPr>
          <p:cNvCxnSpPr>
            <a:cxnSpLocks/>
          </p:cNvCxnSpPr>
          <p:nvPr/>
        </p:nvCxnSpPr>
        <p:spPr>
          <a:xfrm>
            <a:off x="1069848" y="1627464"/>
            <a:ext cx="542371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77363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352" y="2180910"/>
            <a:ext cx="10058400" cy="1609344"/>
          </a:xfrm>
        </p:spPr>
        <p:txBody>
          <a:bodyPr/>
          <a:lstStyle/>
          <a:p>
            <a:r>
              <a:rPr lang="en-US" dirty="0"/>
              <a:t>Population analysis based on World</a:t>
            </a:r>
          </a:p>
        </p:txBody>
      </p:sp>
      <p:cxnSp>
        <p:nvCxnSpPr>
          <p:cNvPr id="3" name="Straight Connector 2">
            <a:extLst>
              <a:ext uri="{FF2B5EF4-FFF2-40B4-BE49-F238E27FC236}">
                <a16:creationId xmlns:a16="http://schemas.microsoft.com/office/drawing/2014/main" id="{84636BED-571F-3135-5189-279CAD7B0851}"/>
              </a:ext>
            </a:extLst>
          </p:cNvPr>
          <p:cNvCxnSpPr>
            <a:cxnSpLocks/>
          </p:cNvCxnSpPr>
          <p:nvPr/>
        </p:nvCxnSpPr>
        <p:spPr>
          <a:xfrm flipV="1">
            <a:off x="1096352" y="3347207"/>
            <a:ext cx="9431831" cy="6501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5995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896" y="5361401"/>
            <a:ext cx="7233699" cy="1324320"/>
          </a:xfrm>
        </p:spPr>
        <p:txBody>
          <a:bodyPr>
            <a:normAutofit fontScale="90000"/>
          </a:bodyPr>
          <a:lstStyle/>
          <a:p>
            <a:pPr algn="ctr"/>
            <a:r>
              <a:rPr lang="en-US" dirty="0"/>
              <a:t>Map showing Population density in top 5 countries around the world year wise</a:t>
            </a:r>
          </a:p>
        </p:txBody>
      </p:sp>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028" t="16425" r="22220" b="16522"/>
          <a:stretch/>
        </p:blipFill>
        <p:spPr>
          <a:xfrm>
            <a:off x="0" y="-1"/>
            <a:ext cx="12192000" cy="5361401"/>
          </a:xfrm>
        </p:spPr>
      </p:pic>
    </p:spTree>
    <p:extLst>
      <p:ext uri="{BB962C8B-B14F-4D97-AF65-F5344CB8AC3E}">
        <p14:creationId xmlns:p14="http://schemas.microsoft.com/office/powerpoint/2010/main" val="2188771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229" t="15671" r="19631" b="20588"/>
          <a:stretch/>
        </p:blipFill>
        <p:spPr>
          <a:xfrm>
            <a:off x="556591" y="291546"/>
            <a:ext cx="11224592" cy="6414053"/>
          </a:xfrm>
          <a:prstGeom prst="rect">
            <a:avLst/>
          </a:prstGeom>
        </p:spPr>
      </p:pic>
      <p:pic>
        <p:nvPicPr>
          <p:cNvPr id="1028" name="Picture 4" descr="Are There More Men or Women in the World? - WorldAt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2410" y="0"/>
            <a:ext cx="2899590" cy="193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6172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474</TotalTime>
  <Words>1294</Words>
  <Application>Microsoft Office PowerPoint</Application>
  <PresentationFormat>Widescreen</PresentationFormat>
  <Paragraphs>86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Rockwell</vt:lpstr>
      <vt:lpstr>Rockwell Condensed</vt:lpstr>
      <vt:lpstr>Times New Roman</vt:lpstr>
      <vt:lpstr>Wingdings</vt:lpstr>
      <vt:lpstr>Wood Type</vt:lpstr>
      <vt:lpstr>Growth of world population and prediction</vt:lpstr>
      <vt:lpstr>Data Dictionary</vt:lpstr>
      <vt:lpstr>Data Dictionary</vt:lpstr>
      <vt:lpstr>Project Abstract</vt:lpstr>
      <vt:lpstr>Original Dataset</vt:lpstr>
      <vt:lpstr>Problem Statements</vt:lpstr>
      <vt:lpstr>Population analysis based on World</vt:lpstr>
      <vt:lpstr>Map showing Population density in top 5 countries around the world year wise</vt:lpstr>
      <vt:lpstr>PowerPoint Presentation</vt:lpstr>
      <vt:lpstr>PowerPoint Presentation</vt:lpstr>
      <vt:lpstr>PowerPoint Presentation</vt:lpstr>
      <vt:lpstr>Population analysis based on Regions</vt:lpstr>
      <vt:lpstr>It was seen that immigration is one of the factors that influences population growth of North America. Around one in five (58.71 million) of the 281 million world migrants lived in Northern America in 2020 [5] According to research about 4million people are migrating to the north America, apart from the developed countries in North America and people migrating there for better opportunities countries like the United State, Canada host a large number of refugees and asylum seekers , in 2020 and the United State host about 1.27 asylum seekers and refuges while Canada about 205,00 </vt:lpstr>
      <vt:lpstr>PowerPoint Presentation</vt:lpstr>
      <vt:lpstr>PowerPoint Presentation</vt:lpstr>
      <vt:lpstr>PowerPoint Presentation</vt:lpstr>
      <vt:lpstr>PowerPoint Presentation</vt:lpstr>
      <vt:lpstr>PowerPoint Presentation</vt:lpstr>
      <vt:lpstr>Population analysis based on SDG regions and Development groups</vt:lpstr>
      <vt:lpstr>Infant Mortality Rate: For year 2100, Lowest is expected to be for the More Developed Groups with 0.84 as number and the highest would be for the ‘Least Developed Group’ with value of 12.62</vt:lpstr>
      <vt:lpstr>Infant Mortality Rate: In terms of Infant Mortality Rate, sub-Saharan Africa would be having the highest IMR of 16.51 followed by the people living in Oceania with 7.70 and least would be expected in Australia/New Zealand having value of 0.51.</vt:lpstr>
      <vt:lpstr>PowerPoint Presentation</vt:lpstr>
      <vt:lpstr>PowerPoint Presentation</vt:lpstr>
      <vt:lpstr>PowerPoint Presentation</vt:lpstr>
      <vt:lpstr>References</vt:lpstr>
      <vt:lpstr>CONCLUSION</vt:lpstr>
      <vt:lpstr>Gantt chart</vt:lpstr>
      <vt:lpstr>WHO DID WHAT?</vt:lpstr>
      <vt:lpstr>WHO DID WHAT?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Growth of world population and prediction</dc:title>
  <dc:creator>palak</dc:creator>
  <cp:lastModifiedBy>palak</cp:lastModifiedBy>
  <cp:revision>35</cp:revision>
  <dcterms:created xsi:type="dcterms:W3CDTF">2023-04-12T17:25:50Z</dcterms:created>
  <dcterms:modified xsi:type="dcterms:W3CDTF">2023-04-13T03:14:03Z</dcterms:modified>
</cp:coreProperties>
</file>